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slideMaster14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9.jpeg" ContentType="image/jpeg"/>
  <Override PartName="/ppt/media/image4.png" ContentType="image/png"/>
  <Override PartName="/ppt/media/image5.png" ContentType="image/png"/>
  <Override PartName="/ppt/media/image13.jpeg" ContentType="image/jpeg"/>
  <Override PartName="/ppt/media/image6.png" ContentType="image/png"/>
  <Override PartName="/ppt/media/image10.png" ContentType="image/png"/>
  <Override PartName="/ppt/media/image7.png" ContentType="image/png"/>
  <Override PartName="/ppt/media/image8.png" ContentType="image/png"/>
  <Override PartName="/ppt/media/image12.png" ContentType="image/png"/>
  <Override PartName="/ppt/media/image11.jpeg" ContentType="image/jpeg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</p:sld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" Target="slides/slide1.xml"/><Relationship Id="rId28" Type="http://schemas.openxmlformats.org/officeDocument/2006/relationships/slide" Target="slides/slide2.xml"/><Relationship Id="rId29" Type="http://schemas.openxmlformats.org/officeDocument/2006/relationships/slide" Target="slides/slide3.xml"/><Relationship Id="rId30" Type="http://schemas.openxmlformats.org/officeDocument/2006/relationships/slide" Target="slides/slide4.xml"/><Relationship Id="rId31" Type="http://schemas.openxmlformats.org/officeDocument/2006/relationships/slide" Target="slides/slide5.xml"/><Relationship Id="rId32" Type="http://schemas.openxmlformats.org/officeDocument/2006/relationships/slide" Target="slides/slide6.xml"/><Relationship Id="rId33" Type="http://schemas.openxmlformats.org/officeDocument/2006/relationships/slide" Target="slides/slide7.xml"/><Relationship Id="rId34" Type="http://schemas.openxmlformats.org/officeDocument/2006/relationships/slide" Target="slides/slide8.xml"/><Relationship Id="rId35" Type="http://schemas.openxmlformats.org/officeDocument/2006/relationships/slide" Target="slides/slide9.xml"/><Relationship Id="rId36" Type="http://schemas.openxmlformats.org/officeDocument/2006/relationships/slide" Target="slides/slide10.xml"/><Relationship Id="rId37" Type="http://schemas.openxmlformats.org/officeDocument/2006/relationships/slide" Target="slides/slide11.xml"/><Relationship Id="rId38" Type="http://schemas.openxmlformats.org/officeDocument/2006/relationships/slide" Target="slides/slide12.xml"/><Relationship Id="rId39" Type="http://schemas.openxmlformats.org/officeDocument/2006/relationships/presProps" Target="presProps.xml"/>
</Relationships>
</file>

<file path=ppt/media/image1.png>
</file>

<file path=ppt/media/image10.png>
</file>

<file path=ppt/media/image11.jpe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65560" y="504720"/>
            <a:ext cx="5089680" cy="105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65560" y="504720"/>
            <a:ext cx="5089680" cy="105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65560" y="504720"/>
            <a:ext cx="5089680" cy="105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65560" y="504720"/>
            <a:ext cx="5089680" cy="105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7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slideLayout" Target="../slideLayouts/slideLayout25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2" descr=""/>
          <p:cNvPicPr/>
          <p:nvPr/>
        </p:nvPicPr>
        <p:blipFill>
          <a:blip r:embed="rId2"/>
          <a:srcRect l="3724" t="0" r="0" b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11920" y="490680"/>
            <a:ext cx="5024520" cy="175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4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4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585760" y="691200"/>
            <a:ext cx="3469320" cy="4452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92;p19" descr=""/>
          <p:cNvPicPr/>
          <p:nvPr/>
        </p:nvPicPr>
        <p:blipFill>
          <a:blip r:embed="rId2"/>
          <a:stretch/>
        </p:blipFill>
        <p:spPr>
          <a:xfrm flipH="1" rot="10800000">
            <a:off x="0" y="192240"/>
            <a:ext cx="9143640" cy="4951080"/>
          </a:xfrm>
          <a:prstGeom prst="rect">
            <a:avLst/>
          </a:prstGeom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13280" y="309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title"/>
          </p:nvPr>
        </p:nvSpPr>
        <p:spPr>
          <a:xfrm>
            <a:off x="5316480" y="3476520"/>
            <a:ext cx="7945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title"/>
          </p:nvPr>
        </p:nvSpPr>
        <p:spPr>
          <a:xfrm>
            <a:off x="5316480" y="1667880"/>
            <a:ext cx="7945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title"/>
          </p:nvPr>
        </p:nvSpPr>
        <p:spPr>
          <a:xfrm>
            <a:off x="2865240" y="1668240"/>
            <a:ext cx="7927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title"/>
          </p:nvPr>
        </p:nvSpPr>
        <p:spPr>
          <a:xfrm>
            <a:off x="2864520" y="3476520"/>
            <a:ext cx="7945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title"/>
          </p:nvPr>
        </p:nvSpPr>
        <p:spPr>
          <a:xfrm>
            <a:off x="412200" y="1667880"/>
            <a:ext cx="7945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title"/>
          </p:nvPr>
        </p:nvSpPr>
        <p:spPr>
          <a:xfrm>
            <a:off x="412200" y="3476520"/>
            <a:ext cx="79452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65560" y="510480"/>
            <a:ext cx="4192920" cy="75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45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title"/>
          </p:nvPr>
        </p:nvSpPr>
        <p:spPr>
          <a:xfrm>
            <a:off x="565560" y="1970280"/>
            <a:ext cx="4192920" cy="75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45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40" name="Google Shape;111;p20" descr=""/>
          <p:cNvPicPr/>
          <p:nvPr/>
        </p:nvPicPr>
        <p:blipFill>
          <a:blip r:embed="rId2"/>
          <a:srcRect l="659" t="0" r="5106" b="5177"/>
          <a:stretch/>
        </p:blipFill>
        <p:spPr>
          <a:xfrm rot="10800000">
            <a:off x="56880" y="0"/>
            <a:ext cx="9087120" cy="5143320"/>
          </a:xfrm>
          <a:prstGeom prst="rect">
            <a:avLst/>
          </a:prstGeom>
          <a:ln w="0">
            <a:noFill/>
          </a:ln>
        </p:spPr>
      </p:pic>
      <p:pic>
        <p:nvPicPr>
          <p:cNvPr id="41" name="Google Shape;112;p20" descr=""/>
          <p:cNvPicPr/>
          <p:nvPr/>
        </p:nvPicPr>
        <p:blipFill>
          <a:blip r:embed="rId3"/>
          <a:srcRect l="73197" t="14242" r="0" b="33519"/>
          <a:stretch/>
        </p:blipFill>
        <p:spPr>
          <a:xfrm rot="10800000">
            <a:off x="360" y="2557440"/>
            <a:ext cx="2449440" cy="2585880"/>
          </a:xfrm>
          <a:prstGeom prst="rect">
            <a:avLst/>
          </a:prstGeom>
          <a:ln w="0">
            <a:noFill/>
          </a:ln>
        </p:spPr>
      </p:pic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836600" y="1193400"/>
            <a:ext cx="4307040" cy="3949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14;p3" descr=""/>
          <p:cNvPicPr/>
          <p:nvPr/>
        </p:nvPicPr>
        <p:blipFill>
          <a:blip r:embed="rId2"/>
          <a:srcRect l="3735" t="0" r="0" b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70080" y="2355480"/>
            <a:ext cx="4792680" cy="158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46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4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title"/>
          </p:nvPr>
        </p:nvSpPr>
        <p:spPr>
          <a:xfrm>
            <a:off x="6351120" y="152640"/>
            <a:ext cx="1267920" cy="126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6000" spc="-1" strike="noStrike">
                <a:solidFill>
                  <a:schemeClr val="dk1"/>
                </a:solidFill>
                <a:latin typeface="Goldman"/>
                <a:ea typeface="Goldman"/>
              </a:rPr>
              <a:t>xx%</a:t>
            </a:r>
            <a:endParaRPr b="0" lang="fr-FR" sz="6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95520" y="1507320"/>
            <a:ext cx="3948480" cy="297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3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115;p21" descr=""/>
          <p:cNvPicPr/>
          <p:nvPr/>
        </p:nvPicPr>
        <p:blipFill>
          <a:blip r:embed="rId2"/>
          <a:srcRect l="-8567" t="0" r="12300" b="0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65560" y="504720"/>
            <a:ext cx="5089680" cy="1058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5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5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9" name="Google Shape;118;p21"/>
          <p:cNvSpPr/>
          <p:nvPr/>
        </p:nvSpPr>
        <p:spPr>
          <a:xfrm>
            <a:off x="5766840" y="3377160"/>
            <a:ext cx="2976840" cy="55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r" defTabSz="914400">
              <a:lnSpc>
                <a:spcPct val="100000"/>
              </a:lnSpc>
              <a:tabLst>
                <a:tab algn="l" pos="0"/>
              </a:tabLst>
            </a:pPr>
            <a:r>
              <a:rPr b="1" lang="en" sz="1000" spc="-1" strike="noStrike">
                <a:solidFill>
                  <a:schemeClr val="dk1"/>
                </a:solidFill>
                <a:latin typeface="Open Sans"/>
                <a:ea typeface="Open Sans"/>
              </a:rPr>
              <a:t>CREDITS:</a:t>
            </a:r>
            <a:r>
              <a:rPr b="0" lang="en" sz="1000" spc="-1" strike="noStrike">
                <a:solidFill>
                  <a:schemeClr val="dk1"/>
                </a:solidFill>
                <a:latin typeface="Open Sans"/>
                <a:ea typeface="Open Sans"/>
              </a:rPr>
              <a:t> This presentation template was created by </a:t>
            </a:r>
            <a:r>
              <a:rPr b="1" lang="en" sz="1000" spc="-1" strike="noStrike" u="sng">
                <a:solidFill>
                  <a:schemeClr val="dk1"/>
                </a:solidFill>
                <a:uFillTx/>
                <a:latin typeface="Open Sans"/>
                <a:ea typeface="Open Sans"/>
                <a:hlinkClick r:id="rId3"/>
              </a:rPr>
              <a:t>Slidesgo</a:t>
            </a:r>
            <a:r>
              <a:rPr b="0" lang="en" sz="1000" spc="-1" strike="noStrike">
                <a:solidFill>
                  <a:schemeClr val="dk1"/>
                </a:solidFill>
                <a:latin typeface="Open Sans"/>
                <a:ea typeface="Open Sans"/>
              </a:rPr>
              <a:t>, and includes icons, infographics &amp; images by </a:t>
            </a:r>
            <a:r>
              <a:rPr b="1" lang="en" sz="1000" spc="-1" strike="noStrike" u="sng">
                <a:solidFill>
                  <a:schemeClr val="dk1"/>
                </a:solidFill>
                <a:uFillTx/>
                <a:latin typeface="Open Sans"/>
                <a:ea typeface="Open Sans"/>
                <a:hlinkClick r:id="rId4"/>
              </a:rPr>
              <a:t>Freepik</a:t>
            </a:r>
            <a:r>
              <a:rPr b="0" lang="en" sz="1000" spc="-1" strike="noStrike">
                <a:solidFill>
                  <a:schemeClr val="dk1"/>
                </a:solidFill>
                <a:latin typeface="Open Sans"/>
                <a:ea typeface="Open Sans"/>
              </a:rPr>
              <a:t> </a:t>
            </a:r>
            <a:endParaRPr b="0" lang="en-US" sz="10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5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20;p4" descr=""/>
          <p:cNvPicPr/>
          <p:nvPr/>
        </p:nvPicPr>
        <p:blipFill>
          <a:blip r:embed="rId2"/>
          <a:srcRect l="0" t="-7978" r="0" b="7978"/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13280" y="309960"/>
            <a:ext cx="81248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13280" y="1089000"/>
            <a:ext cx="8124840" cy="3430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3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24;p5"/>
          <p:cNvGrpSpPr/>
          <p:nvPr/>
        </p:nvGrpSpPr>
        <p:grpSpPr>
          <a:xfrm>
            <a:off x="0" y="0"/>
            <a:ext cx="9143640" cy="5143680"/>
            <a:chOff x="0" y="0"/>
            <a:chExt cx="9143640" cy="5143680"/>
          </a:xfrm>
        </p:grpSpPr>
        <p:pic>
          <p:nvPicPr>
            <p:cNvPr id="57" name="Google Shape;25;p5" descr=""/>
            <p:cNvPicPr/>
            <p:nvPr/>
          </p:nvPicPr>
          <p:blipFill>
            <a:blip r:embed="rId2"/>
            <a:srcRect l="734" t="14280" r="5031" b="-9100"/>
            <a:stretch/>
          </p:blipFill>
          <p:spPr>
            <a:xfrm flipH="1" rot="10800000">
              <a:off x="0" y="0"/>
              <a:ext cx="9087120" cy="5143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8" name="Google Shape;26;p5" descr=""/>
            <p:cNvPicPr/>
            <p:nvPr/>
          </p:nvPicPr>
          <p:blipFill>
            <a:blip r:embed="rId3"/>
            <a:srcRect l="72344" t="21048" r="853" b="26716"/>
            <a:stretch/>
          </p:blipFill>
          <p:spPr>
            <a:xfrm>
              <a:off x="6694200" y="0"/>
              <a:ext cx="2449440" cy="25858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13280" y="30996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0" y="1831320"/>
            <a:ext cx="3782160" cy="2440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7222" lnSpcReduction="10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34;p6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4951080"/>
          </a:xfrm>
          <a:prstGeom prst="rect">
            <a:avLst/>
          </a:prstGeom>
          <a:ln w="0">
            <a:noFill/>
          </a:ln>
        </p:spPr>
      </p:pic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13280" y="309960"/>
            <a:ext cx="83394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3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998160" cy="1445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609560" y="2066040"/>
            <a:ext cx="3823920" cy="253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715720" y="0"/>
            <a:ext cx="342792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3333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84120" y="1953000"/>
            <a:ext cx="6575760" cy="799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6000" spc="-1" strike="noStrike">
                <a:solidFill>
                  <a:schemeClr val="accent1"/>
                </a:solidFill>
                <a:latin typeface="Goldman"/>
                <a:ea typeface="Goldman"/>
              </a:rPr>
              <a:t>xx%</a:t>
            </a:r>
            <a:endParaRPr b="0" lang="fr-FR" sz="6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6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6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2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6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title"/>
          </p:nvPr>
        </p:nvSpPr>
        <p:spPr>
          <a:xfrm>
            <a:off x="228600" y="4666320"/>
            <a:ext cx="3355560" cy="2484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12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12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126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2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2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129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2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54;p13" descr=""/>
          <p:cNvPicPr/>
          <p:nvPr/>
        </p:nvPicPr>
        <p:blipFill>
          <a:blip r:embed="rId2"/>
          <a:stretch/>
        </p:blipFill>
        <p:spPr>
          <a:xfrm>
            <a:off x="0" y="360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82240" y="391824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4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title"/>
          </p:nvPr>
        </p:nvSpPr>
        <p:spPr>
          <a:xfrm>
            <a:off x="282240" y="285552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4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title"/>
          </p:nvPr>
        </p:nvSpPr>
        <p:spPr>
          <a:xfrm>
            <a:off x="282960" y="2324160"/>
            <a:ext cx="86400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4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title"/>
          </p:nvPr>
        </p:nvSpPr>
        <p:spPr>
          <a:xfrm>
            <a:off x="282240" y="338688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4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title"/>
          </p:nvPr>
        </p:nvSpPr>
        <p:spPr>
          <a:xfrm>
            <a:off x="282240" y="444996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4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" name="PlaceHolder 6"/>
          <p:cNvSpPr>
            <a:spLocks noGrp="1"/>
          </p:cNvSpPr>
          <p:nvPr>
            <p:ph type="title"/>
          </p:nvPr>
        </p:nvSpPr>
        <p:spPr>
          <a:xfrm>
            <a:off x="5221440" y="308520"/>
            <a:ext cx="3631320" cy="1000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67;p14" descr=""/>
          <p:cNvPicPr/>
          <p:nvPr/>
        </p:nvPicPr>
        <p:blipFill>
          <a:blip r:embed="rId2"/>
          <a:srcRect l="616" t="0" r="0" b="0"/>
          <a:stretch/>
        </p:blipFill>
        <p:spPr>
          <a:xfrm>
            <a:off x="0" y="0"/>
            <a:ext cx="9087120" cy="5143320"/>
          </a:xfrm>
          <a:prstGeom prst="rect">
            <a:avLst/>
          </a:prstGeom>
          <a:ln w="0">
            <a:noFill/>
          </a:ln>
        </p:spPr>
      </p:pic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677600" y="485640"/>
            <a:ext cx="7175520" cy="1355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4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71;p15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7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296928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62222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title"/>
          </p:nvPr>
        </p:nvSpPr>
        <p:spPr>
          <a:xfrm>
            <a:off x="3157560" y="304920"/>
            <a:ext cx="5918400" cy="1445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3505680" y="1961280"/>
            <a:ext cx="5349960" cy="2833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13280" y="309960"/>
            <a:ext cx="8317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21" name="Google Shape;77;p16" descr=""/>
          <p:cNvPicPr/>
          <p:nvPr/>
        </p:nvPicPr>
        <p:blipFill>
          <a:blip r:embed="rId2"/>
          <a:srcRect l="-13357" t="4877" r="13357" b="52464"/>
          <a:stretch/>
        </p:blipFill>
        <p:spPr>
          <a:xfrm rot="10800000">
            <a:off x="360" y="3031920"/>
            <a:ext cx="9143640" cy="2111400"/>
          </a:xfrm>
          <a:prstGeom prst="rect">
            <a:avLst/>
          </a:prstGeom>
          <a:ln w="0">
            <a:noFill/>
          </a:ln>
        </p:spPr>
      </p:pic>
      <p:pic>
        <p:nvPicPr>
          <p:cNvPr id="22" name="Google Shape;78;p16" descr=""/>
          <p:cNvPicPr/>
          <p:nvPr/>
        </p:nvPicPr>
        <p:blipFill>
          <a:blip r:embed="rId3"/>
          <a:srcRect l="72344" t="25162" r="853" b="22599"/>
          <a:stretch/>
        </p:blipFill>
        <p:spPr>
          <a:xfrm>
            <a:off x="6694200" y="0"/>
            <a:ext cx="2449440" cy="25858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13280" y="309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24" name="Google Shape;81;p17" descr=""/>
          <p:cNvPicPr/>
          <p:nvPr/>
        </p:nvPicPr>
        <p:blipFill>
          <a:blip r:embed="rId2"/>
          <a:srcRect l="-24476" t="2369" r="24476" b="-2369"/>
          <a:stretch/>
        </p:blipFill>
        <p:spPr>
          <a:xfrm>
            <a:off x="0" y="0"/>
            <a:ext cx="9143640" cy="49510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83;p18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4951080"/>
          </a:xfrm>
          <a:prstGeom prst="rect">
            <a:avLst/>
          </a:prstGeom>
          <a:ln w="0">
            <a:noFill/>
          </a:ln>
        </p:spPr>
      </p:pic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079080" y="2207160"/>
            <a:ext cx="920520" cy="435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title"/>
          </p:nvPr>
        </p:nvSpPr>
        <p:spPr>
          <a:xfrm>
            <a:off x="413280" y="2207160"/>
            <a:ext cx="920520" cy="435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title"/>
          </p:nvPr>
        </p:nvSpPr>
        <p:spPr>
          <a:xfrm>
            <a:off x="5746320" y="2207160"/>
            <a:ext cx="920520" cy="435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lt2"/>
                </a:solidFill>
                <a:latin typeface="Goldman"/>
                <a:ea typeface="Goldman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title"/>
          </p:nvPr>
        </p:nvSpPr>
        <p:spPr>
          <a:xfrm>
            <a:off x="413280" y="30996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136;p28" descr=""/>
          <p:cNvPicPr/>
          <p:nvPr/>
        </p:nvPicPr>
        <p:blipFill>
          <a:blip r:embed="rId1"/>
          <a:srcRect l="2425" t="14808" r="2425" b="3824"/>
          <a:stretch/>
        </p:blipFill>
        <p:spPr>
          <a:xfrm>
            <a:off x="5585760" y="691200"/>
            <a:ext cx="3469320" cy="4452120"/>
          </a:xfrm>
          <a:prstGeom prst="rect">
            <a:avLst/>
          </a:prstGeom>
          <a:ln w="0">
            <a:noFill/>
          </a:ln>
        </p:spPr>
      </p:pic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14440" y="495360"/>
            <a:ext cx="5028840" cy="176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pc="-1" strike="noStrike">
                <a:solidFill>
                  <a:schemeClr val="dk1"/>
                </a:solidFill>
                <a:latin typeface="Goldman"/>
                <a:ea typeface="Goldman"/>
              </a:rPr>
              <a:t>Tutor Inteligente Multiagente</a:t>
            </a:r>
            <a:endParaRPr b="0" lang="fr-FR" sz="4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514440" y="4095720"/>
            <a:ext cx="2409480" cy="561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55668" lnSpcReduction="10000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chemeClr val="dk1"/>
                </a:solidFill>
                <a:latin typeface="Albert Sans"/>
                <a:ea typeface="Albert Sans"/>
              </a:rPr>
              <a:t>Sistema para aprendizaje personalizado en historia, con arquitectura RAG y perfiles cognitivos dynamically adaptados</a:t>
            </a:r>
            <a:endParaRPr b="0" lang="en-US" sz="16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5007"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dk1"/>
                </a:solidFill>
                <a:latin typeface="Goldman"/>
                <a:ea typeface="Goldman"/>
              </a:rPr>
              <a:t>Stack tecnológico e integraciones clave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Albert Sans"/>
                <a:ea typeface="Albert Sans"/>
              </a:rPr>
              <a:t>Tecnologías principales: Python para IA/ML, SPADE para agentes XMPP, FAISS para búsqueda semántica eficiente, SentenceTransformers para embeddings, spaCy para NLP en español. Integración con Moodle como interfaz y fuentes fiables vía ontologías RDF y búsquedas web en tiempo real.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dk1"/>
                </a:solidFill>
                <a:latin typeface="Goldman"/>
                <a:ea typeface="Goldman"/>
              </a:rPr>
              <a:t>Conclusiones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Albert Sans"/>
                <a:ea typeface="Albert Sans"/>
              </a:rPr>
              <a:t>Se implementó exitosamente un sistema multiagente con 7 agentes especializados coordinados vía XMPP. La personalización basada en perfiles dinámicos y arquitectura RAG híbrida garantiza tutorías en tiempo real optimizadas. El diseño es escalable, adaptable y efectivo para educación histórica personalizada.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61960" y="504720"/>
            <a:ext cx="5086080" cy="1056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400" spc="-1" strike="noStrike">
                <a:solidFill>
                  <a:schemeClr val="dk1"/>
                </a:solidFill>
                <a:latin typeface="Goldman"/>
                <a:ea typeface="Goldman"/>
              </a:rPr>
              <a:t>Thank you!</a:t>
            </a:r>
            <a:endParaRPr b="0" lang="fr-FR" sz="5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subTitle"/>
          </p:nvPr>
        </p:nvSpPr>
        <p:spPr>
          <a:xfrm>
            <a:off x="561960" y="1562040"/>
            <a:ext cx="4447800" cy="1228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Albert Sans"/>
                <a:ea typeface="Albert Sans"/>
              </a:rPr>
              <a:t>Do you have any questions?</a:t>
            </a:r>
            <a:endParaRPr b="0" lang="en-US" sz="1200" spc="-1" strike="noStrike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111" name="Google Shape;303;p41"/>
          <p:cNvGrpSpPr/>
          <p:nvPr/>
        </p:nvGrpSpPr>
        <p:grpSpPr>
          <a:xfrm>
            <a:off x="7415280" y="4388040"/>
            <a:ext cx="275760" cy="275760"/>
            <a:chOff x="7415280" y="4388040"/>
            <a:chExt cx="275760" cy="275760"/>
          </a:xfrm>
        </p:grpSpPr>
        <p:sp>
          <p:nvSpPr>
            <p:cNvPr id="112" name="Google Shape;304;p41"/>
            <p:cNvSpPr/>
            <p:nvPr/>
          </p:nvSpPr>
          <p:spPr>
            <a:xfrm>
              <a:off x="7415280" y="4388040"/>
              <a:ext cx="275760" cy="275760"/>
            </a:xfrm>
            <a:custGeom>
              <a:avLst/>
              <a:gdLst>
                <a:gd name="textAreaLeft" fmla="*/ 0 w 275760"/>
                <a:gd name="textAreaRight" fmla="*/ 276120 w 275760"/>
                <a:gd name="textAreaTop" fmla="*/ 0 h 275760"/>
                <a:gd name="textAreaBottom" fmla="*/ 276120 h 275760"/>
              </a:gdLst>
              <a:ahLst/>
              <a:rect l="textAreaLeft" t="textAreaTop" r="textAreaRight" b="textAreaBottom"/>
              <a:pathLst>
                <a:path w="6764" h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13" name="Google Shape;305;p41"/>
            <p:cNvSpPr/>
            <p:nvPr/>
          </p:nvSpPr>
          <p:spPr>
            <a:xfrm>
              <a:off x="7479360" y="4453560"/>
              <a:ext cx="146880" cy="144000"/>
            </a:xfrm>
            <a:custGeom>
              <a:avLst/>
              <a:gdLst>
                <a:gd name="textAreaLeft" fmla="*/ 0 w 146880"/>
                <a:gd name="textAreaRight" fmla="*/ 147240 w 146880"/>
                <a:gd name="textAreaTop" fmla="*/ 0 h 144000"/>
                <a:gd name="textAreaBottom" fmla="*/ 144360 h 144000"/>
              </a:gdLst>
              <a:ahLst/>
              <a:rect l="textAreaLeft" t="textAreaTop" r="textAreaRight" b="textAreaBottom"/>
              <a:pathLst>
                <a:path w="3607" h="3542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0" bIns="7200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14" name="Google Shape;306;p41"/>
            <p:cNvSpPr/>
            <p:nvPr/>
          </p:nvSpPr>
          <p:spPr>
            <a:xfrm>
              <a:off x="7608960" y="4423320"/>
              <a:ext cx="37440" cy="37080"/>
            </a:xfrm>
            <a:custGeom>
              <a:avLst/>
              <a:gdLst>
                <a:gd name="textAreaLeft" fmla="*/ 0 w 37440"/>
                <a:gd name="textAreaRight" fmla="*/ 37800 w 37440"/>
                <a:gd name="textAreaTop" fmla="*/ 0 h 37080"/>
                <a:gd name="textAreaBottom" fmla="*/ 37440 h 37080"/>
              </a:gdLst>
              <a:ahLst/>
              <a:rect l="textAreaLeft" t="textAreaTop" r="textAreaRight" b="textAreaBottom"/>
              <a:pathLst>
                <a:path w="929" h="918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720" bIns="1872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115" name="Google Shape;307;p41"/>
          <p:cNvGrpSpPr/>
          <p:nvPr/>
        </p:nvGrpSpPr>
        <p:grpSpPr>
          <a:xfrm>
            <a:off x="7901640" y="4406760"/>
            <a:ext cx="266400" cy="237960"/>
            <a:chOff x="7901640" y="4406760"/>
            <a:chExt cx="266400" cy="237960"/>
          </a:xfrm>
        </p:grpSpPr>
        <p:sp>
          <p:nvSpPr>
            <p:cNvPr id="116" name="Google Shape;308;p41"/>
            <p:cNvSpPr/>
            <p:nvPr/>
          </p:nvSpPr>
          <p:spPr>
            <a:xfrm>
              <a:off x="7911000" y="4490640"/>
              <a:ext cx="60840" cy="154080"/>
            </a:xfrm>
            <a:custGeom>
              <a:avLst/>
              <a:gdLst>
                <a:gd name="textAreaLeft" fmla="*/ 0 w 60840"/>
                <a:gd name="textAreaRight" fmla="*/ 61200 w 60840"/>
                <a:gd name="textAreaTop" fmla="*/ 0 h 154080"/>
                <a:gd name="textAreaBottom" fmla="*/ 154440 h 154080"/>
              </a:gdLst>
              <a:ahLst/>
              <a:rect l="textAreaLeft" t="textAreaTop" r="textAreaRight" b="textAreaBottom"/>
              <a:pathLst>
                <a:path w="1502" h="3787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7040" bIns="770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17" name="Google Shape;309;p41"/>
            <p:cNvSpPr/>
            <p:nvPr/>
          </p:nvSpPr>
          <p:spPr>
            <a:xfrm>
              <a:off x="7901640" y="4406760"/>
              <a:ext cx="70200" cy="70200"/>
            </a:xfrm>
            <a:custGeom>
              <a:avLst/>
              <a:gdLst>
                <a:gd name="textAreaLeft" fmla="*/ 0 w 70200"/>
                <a:gd name="textAreaRight" fmla="*/ 70560 w 70200"/>
                <a:gd name="textAreaTop" fmla="*/ 0 h 70200"/>
                <a:gd name="textAreaBottom" fmla="*/ 70560 h 70200"/>
              </a:gdLst>
              <a:ahLst/>
              <a:rect l="textAreaLeft" t="textAreaTop" r="textAreaRight" b="textAreaBottom"/>
              <a:pathLst>
                <a:path w="1728" h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5280" bIns="3528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18" name="Google Shape;310;p41"/>
            <p:cNvSpPr/>
            <p:nvPr/>
          </p:nvSpPr>
          <p:spPr>
            <a:xfrm>
              <a:off x="8004240" y="4490640"/>
              <a:ext cx="163800" cy="154080"/>
            </a:xfrm>
            <a:custGeom>
              <a:avLst/>
              <a:gdLst>
                <a:gd name="textAreaLeft" fmla="*/ 0 w 163800"/>
                <a:gd name="textAreaRight" fmla="*/ 164160 w 163800"/>
                <a:gd name="textAreaTop" fmla="*/ 0 h 154080"/>
                <a:gd name="textAreaBottom" fmla="*/ 154440 h 154080"/>
              </a:gdLst>
              <a:ahLst/>
              <a:rect l="textAreaLeft" t="textAreaTop" r="textAreaRight" b="textAreaBottom"/>
              <a:pathLst>
                <a:path w="4026" h="3787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7040" bIns="770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119" name="Google Shape;311;p41"/>
          <p:cNvSpPr/>
          <p:nvPr/>
        </p:nvSpPr>
        <p:spPr>
          <a:xfrm>
            <a:off x="5581800" y="4000680"/>
            <a:ext cx="3085920" cy="25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algn="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pc="-1" strike="noStrike">
                <a:solidFill>
                  <a:schemeClr val="dk1"/>
                </a:solidFill>
                <a:latin typeface="Arial"/>
              </a:rPr>
              <a:t>+00 000 000 000</a:t>
            </a:r>
            <a:endParaRPr b="0" lang="en-US" sz="10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20" name="Google Shape;312;p41"/>
          <p:cNvSpPr/>
          <p:nvPr/>
        </p:nvSpPr>
        <p:spPr>
          <a:xfrm>
            <a:off x="8379000" y="4388760"/>
            <a:ext cx="268200" cy="273960"/>
          </a:xfrm>
          <a:custGeom>
            <a:avLst/>
            <a:gdLst>
              <a:gd name="textAreaLeft" fmla="*/ 0 w 268200"/>
              <a:gd name="textAreaRight" fmla="*/ 268560 w 268200"/>
              <a:gd name="textAreaTop" fmla="*/ 0 h 273960"/>
              <a:gd name="textAreaBottom" fmla="*/ 274320 h 273960"/>
            </a:gdLst>
            <a:ahLst/>
            <a:rect l="textAreaLeft" t="textAreaTop" r="textAreaRight" b="textAreaBottom"/>
            <a:pathLst>
              <a:path w="6712561" h="6860069">
                <a:moveTo>
                  <a:pt x="3994869" y="2904749"/>
                </a:moveTo>
                <a:lnTo>
                  <a:pt x="6493788" y="0"/>
                </a:lnTo>
                <a:lnTo>
                  <a:pt x="5901628" y="0"/>
                </a:lnTo>
                <a:lnTo>
                  <a:pt x="3731848" y="2522189"/>
                </a:lnTo>
                <a:lnTo>
                  <a:pt x="1998833" y="0"/>
                </a:lnTo>
                <a:lnTo>
                  <a:pt x="0" y="0"/>
                </a:lnTo>
                <a:lnTo>
                  <a:pt x="2620640" y="3813966"/>
                </a:lnTo>
                <a:lnTo>
                  <a:pt x="0" y="6860070"/>
                </a:lnTo>
                <a:lnTo>
                  <a:pt x="592216" y="6860070"/>
                </a:lnTo>
                <a:lnTo>
                  <a:pt x="2883548" y="4196581"/>
                </a:lnTo>
                <a:lnTo>
                  <a:pt x="4713728" y="6860070"/>
                </a:lnTo>
                <a:lnTo>
                  <a:pt x="6712561" y="6860070"/>
                </a:lnTo>
                <a:lnTo>
                  <a:pt x="3994757" y="2904749"/>
                </a:lnTo>
                <a:lnTo>
                  <a:pt x="3994925" y="2904749"/>
                </a:lnTo>
                <a:close/>
                <a:moveTo>
                  <a:pt x="3183768" y="3847528"/>
                </a:moveTo>
                <a:lnTo>
                  <a:pt x="2918230" y="3467765"/>
                </a:lnTo>
                <a:lnTo>
                  <a:pt x="805563" y="445770"/>
                </a:lnTo>
                <a:lnTo>
                  <a:pt x="1715115" y="445770"/>
                </a:lnTo>
                <a:lnTo>
                  <a:pt x="3420106" y="2884611"/>
                </a:lnTo>
                <a:lnTo>
                  <a:pt x="3685644" y="3264375"/>
                </a:lnTo>
                <a:lnTo>
                  <a:pt x="5901907" y="6434494"/>
                </a:lnTo>
                <a:lnTo>
                  <a:pt x="4992356" y="6434494"/>
                </a:lnTo>
                <a:lnTo>
                  <a:pt x="3183824" y="3847640"/>
                </a:lnTo>
                <a:lnTo>
                  <a:pt x="3183824" y="3847472"/>
                </a:ln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167;p31" descr=""/>
          <p:cNvPicPr/>
          <p:nvPr/>
        </p:nvPicPr>
        <p:blipFill>
          <a:blip r:embed="rId1"/>
          <a:srcRect l="30802" t="0" r="32938" b="0"/>
          <a:stretch/>
        </p:blipFill>
        <p:spPr>
          <a:xfrm>
            <a:off x="0" y="0"/>
            <a:ext cx="2969640" cy="5142960"/>
          </a:xfrm>
          <a:prstGeom prst="rect">
            <a:avLst/>
          </a:prstGeom>
          <a:ln w="0">
            <a:noFill/>
          </a:ln>
        </p:spPr>
      </p:pic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3152880" y="304920"/>
            <a:ext cx="591480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Goldman"/>
                <a:ea typeface="Goldman"/>
              </a:rPr>
              <a:t>Introducción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3505320" y="1962000"/>
            <a:ext cx="5352840" cy="283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Albert Sans"/>
                <a:ea typeface="Albert Sans"/>
              </a:rPr>
              <a:t>Este proyecto desarrolla un sistema tutor inteligente integrado en Moodle para enseñanza histórica. Utiliza siete agentes coordinados mediante mensajería XMPP y técnicas RAG para personalizar tutorías en tiempo real según el perfil cognitivo y emocional del estudiante.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174;p32" descr=""/>
          <p:cNvPicPr/>
          <p:nvPr/>
        </p:nvPicPr>
        <p:blipFill>
          <a:blip r:embed="rId1"/>
          <a:stretch/>
        </p:blipFill>
        <p:spPr>
          <a:xfrm flipH="1">
            <a:off x="5195520" y="1507320"/>
            <a:ext cx="3948480" cy="2973240"/>
          </a:xfrm>
          <a:prstGeom prst="rect">
            <a:avLst/>
          </a:prstGeom>
          <a:ln w="0">
            <a:noFill/>
          </a:ln>
        </p:spPr>
      </p:pic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371520" y="3933720"/>
            <a:ext cx="4790880" cy="704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algn="ctr"/>
            <a:endParaRPr b="0" lang="en-US" sz="1400" spc="-1" strike="noStrike">
              <a:solidFill>
                <a:schemeClr val="dk1"/>
              </a:solidFill>
              <a:latin typeface="Albert Sans"/>
              <a:ea typeface="Albert Sans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title"/>
          </p:nvPr>
        </p:nvSpPr>
        <p:spPr>
          <a:xfrm>
            <a:off x="371520" y="2352600"/>
            <a:ext cx="4790880" cy="1580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600" spc="-1" strike="noStrike">
                <a:solidFill>
                  <a:schemeClr val="dk1"/>
                </a:solidFill>
                <a:latin typeface="Goldman"/>
                <a:ea typeface="Goldman"/>
              </a:rPr>
              <a:t>Problema y Objetivos</a:t>
            </a:r>
            <a:endParaRPr b="0" lang="fr-FR" sz="4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title"/>
          </p:nvPr>
        </p:nvSpPr>
        <p:spPr>
          <a:xfrm>
            <a:off x="6353280" y="152280"/>
            <a:ext cx="1266480" cy="126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Goldman"/>
                <a:ea typeface="Goldman"/>
              </a:rPr>
              <a:t>01</a:t>
            </a:r>
            <a:endParaRPr b="0" lang="fr-FR" sz="6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dk1"/>
                </a:solidFill>
                <a:latin typeface="Goldman"/>
                <a:ea typeface="Goldman"/>
              </a:rPr>
              <a:t>Falta de personalización educativa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Albert Sans"/>
                <a:ea typeface="Albert Sans"/>
              </a:rPr>
              <a:t>Los sistemas educativos tradicionales ofrecen respuestas genéricas sin adaptar el contenido al perfil del estudiante. Esta falta de personalización dificulta el aprendizaje efectivo, especialmente en historia, donde se requiere contextualización y diferentes enfoques.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167;p31" descr=""/>
          <p:cNvPicPr/>
          <p:nvPr/>
        </p:nvPicPr>
        <p:blipFill>
          <a:blip r:embed="rId1"/>
          <a:srcRect l="30802" t="0" r="32938" b="0"/>
          <a:stretch/>
        </p:blipFill>
        <p:spPr>
          <a:xfrm>
            <a:off x="0" y="0"/>
            <a:ext cx="2969640" cy="5142960"/>
          </a:xfrm>
          <a:prstGeom prst="rect">
            <a:avLst/>
          </a:prstGeom>
          <a:ln w="0">
            <a:noFill/>
          </a:ln>
        </p:spPr>
      </p:pic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3152880" y="304920"/>
            <a:ext cx="591480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Goldman"/>
                <a:ea typeface="Goldman"/>
              </a:rPr>
              <a:t>Limitaciones en adaptación a estilos cognitivos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3505320" y="1962000"/>
            <a:ext cx="5352840" cy="283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Albert Sans"/>
                <a:ea typeface="Albert Sans"/>
              </a:rPr>
              <a:t>Existen limitaciones para ajustar el contenido a estilos cognitivos diversos. La educación en historia requiere manejo de múltiples perspectivas y estilos de aprendizaje, aspecto no cubierto en sistemas tradicionales, afectando la efectividad educativa.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68505" lnSpcReduction="10000"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dk1"/>
                </a:solidFill>
                <a:latin typeface="Goldman"/>
                <a:ea typeface="Goldman"/>
              </a:rPr>
              <a:t>Objetivos técnicos: tutorías en tiempo real, modelado perfiles, integración conocimiento, arquitectura escalable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Albert Sans"/>
                <a:ea typeface="Albert Sans"/>
              </a:rPr>
              <a:t>Proporcionar tutorías personalizadas en tiempo real con diálogos interactivos. Modelar perfiles cognitivos y emocionales dinámicos para capturar preferencias y estilos de aprendizaje. Integrar conocimiento estructurado (ontologías) con no estructurado (fuentes web). Diseñar arquitectura escalable basada en agentes para modularidad y extensibilidad.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174;p32" descr=""/>
          <p:cNvPicPr/>
          <p:nvPr/>
        </p:nvPicPr>
        <p:blipFill>
          <a:blip r:embed="rId1"/>
          <a:stretch/>
        </p:blipFill>
        <p:spPr>
          <a:xfrm flipH="1">
            <a:off x="5195520" y="1507320"/>
            <a:ext cx="3948480" cy="2973240"/>
          </a:xfrm>
          <a:prstGeom prst="rect">
            <a:avLst/>
          </a:prstGeom>
          <a:ln w="0">
            <a:noFill/>
          </a:ln>
        </p:spPr>
      </p:pic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371520" y="3933720"/>
            <a:ext cx="4790880" cy="704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algn="ctr"/>
            <a:endParaRPr b="0" lang="en-US" sz="1400" spc="-1" strike="noStrike">
              <a:solidFill>
                <a:schemeClr val="dk1"/>
              </a:solidFill>
              <a:latin typeface="Albert Sans"/>
              <a:ea typeface="Albert Sans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title"/>
          </p:nvPr>
        </p:nvSpPr>
        <p:spPr>
          <a:xfrm>
            <a:off x="371520" y="2352600"/>
            <a:ext cx="4790880" cy="1580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600" spc="-1" strike="noStrike">
                <a:solidFill>
                  <a:schemeClr val="dk1"/>
                </a:solidFill>
                <a:latin typeface="Goldman"/>
                <a:ea typeface="Goldman"/>
              </a:rPr>
              <a:t>Arquitectura y Tecnología</a:t>
            </a:r>
            <a:endParaRPr b="0" lang="fr-FR" sz="4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title"/>
          </p:nvPr>
        </p:nvSpPr>
        <p:spPr>
          <a:xfrm>
            <a:off x="6353280" y="152280"/>
            <a:ext cx="1266480" cy="126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chemeClr val="dk1"/>
                </a:solidFill>
                <a:latin typeface="Goldman"/>
                <a:ea typeface="Goldman"/>
              </a:rPr>
              <a:t>02</a:t>
            </a:r>
            <a:endParaRPr b="0" lang="fr-FR" sz="6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5007"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dk1"/>
                </a:solidFill>
                <a:latin typeface="Goldman"/>
                <a:ea typeface="Goldman"/>
              </a:rPr>
              <a:t>Diagrama sistema con 7 agentes y comunicación XMPP/SPADE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Albert Sans"/>
                <a:ea typeface="Albert Sans"/>
              </a:rPr>
              <a:t>Arquitectura basada en siete agentes especializados que se comunican mediante mensajería XMPP usando SPADE con patrón publish/subscribe. Capa RAG híbrida: Retrieval (FAISS, ontología, DuckDuckGo) y Generation (Gestor de Prompts). Escalabilidad y tolerancia a fallos garantizadas.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67;p31" descr=""/>
          <p:cNvPicPr/>
          <p:nvPr/>
        </p:nvPicPr>
        <p:blipFill>
          <a:blip r:embed="rId1"/>
          <a:srcRect l="30802" t="0" r="32938" b="0"/>
          <a:stretch/>
        </p:blipFill>
        <p:spPr>
          <a:xfrm>
            <a:off x="0" y="0"/>
            <a:ext cx="2969640" cy="5142960"/>
          </a:xfrm>
          <a:prstGeom prst="rect">
            <a:avLst/>
          </a:prstGeom>
          <a:ln w="0">
            <a:noFill/>
          </a:ln>
        </p:spPr>
      </p:pic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3152880" y="304920"/>
            <a:ext cx="591480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Goldman"/>
                <a:ea typeface="Goldman"/>
              </a:rPr>
              <a:t>Optimizaciones técnicas: relevancia sigmoidea, evaluación de prompts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3505320" y="1962000"/>
            <a:ext cx="5352840" cy="283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Albert Sans"/>
                <a:ea typeface="Albert Sans"/>
              </a:rPr>
              <a:t>Función sigmoidea ajustada para transformar puntuaciones BM25/FAISS mejorando discriminación de relevancia. Evaluación de 5 prompts para perfiles cognitivos distintos; Prompt 4 elegido por robustez y alto rendimiento promedio garantizando personalización y precisión.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LibreOffice/7.6.7.2$Linux_X86_64 LibreOffice_project/60$Build-2</Application>
  <AppVersion>15.0000</AppVersion>
  <Company>Microsoft Corporation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2025-06-24T05:31:56Z</dcterms:created>
  <dc:creator>Unknown Creator</dc:creator>
  <dc:description/>
  <dc:language>en-US</dc:language>
  <cp:lastModifiedBy>Unknown Creator</cp:lastModifiedBy>
  <dcterms:modified xsi:type="dcterms:W3CDTF">2025-06-24T05:31:56Z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